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5" r:id="rId2"/>
    <p:sldId id="310" r:id="rId3"/>
    <p:sldId id="516" r:id="rId4"/>
    <p:sldId id="512" r:id="rId5"/>
    <p:sldId id="494" r:id="rId6"/>
    <p:sldId id="493" r:id="rId7"/>
    <p:sldId id="514" r:id="rId8"/>
    <p:sldId id="301" r:id="rId9"/>
    <p:sldId id="406" r:id="rId10"/>
    <p:sldId id="495" r:id="rId11"/>
    <p:sldId id="496" r:id="rId12"/>
    <p:sldId id="504" r:id="rId13"/>
    <p:sldId id="498" r:id="rId14"/>
    <p:sldId id="497" r:id="rId15"/>
    <p:sldId id="515" r:id="rId16"/>
    <p:sldId id="499" r:id="rId17"/>
    <p:sldId id="500" r:id="rId18"/>
    <p:sldId id="501" r:id="rId19"/>
    <p:sldId id="502" r:id="rId20"/>
    <p:sldId id="503" r:id="rId21"/>
    <p:sldId id="505" r:id="rId22"/>
    <p:sldId id="506" r:id="rId23"/>
    <p:sldId id="508" r:id="rId24"/>
    <p:sldId id="509" r:id="rId25"/>
    <p:sldId id="510" r:id="rId26"/>
    <p:sldId id="511" r:id="rId27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B589E2-3AFC-46FC-9F8B-8EA2B2628166}">
          <p14:sldIdLst>
            <p14:sldId id="285"/>
            <p14:sldId id="310"/>
            <p14:sldId id="516"/>
            <p14:sldId id="512"/>
            <p14:sldId id="494"/>
            <p14:sldId id="493"/>
            <p14:sldId id="514"/>
            <p14:sldId id="301"/>
            <p14:sldId id="406"/>
            <p14:sldId id="495"/>
            <p14:sldId id="496"/>
            <p14:sldId id="504"/>
            <p14:sldId id="498"/>
            <p14:sldId id="497"/>
            <p14:sldId id="515"/>
            <p14:sldId id="499"/>
            <p14:sldId id="500"/>
            <p14:sldId id="501"/>
            <p14:sldId id="502"/>
            <p14:sldId id="503"/>
            <p14:sldId id="505"/>
            <p14:sldId id="506"/>
            <p14:sldId id="508"/>
            <p14:sldId id="509"/>
            <p14:sldId id="510"/>
            <p14:sldId id="5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xikun" initials="j" lastIdx="0" clrIdx="0">
    <p:extLst>
      <p:ext uri="{19B8F6BF-5375-455C-9EA6-DF929625EA0E}">
        <p15:presenceInfo xmlns:p15="http://schemas.microsoft.com/office/powerpoint/2012/main" userId="bfe37c5d05aa52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C15"/>
    <a:srgbClr val="7E2520"/>
    <a:srgbClr val="8E3B37"/>
    <a:srgbClr val="7D211A"/>
    <a:srgbClr val="7B1F1D"/>
    <a:srgbClr val="F1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9" autoAdjust="0"/>
    <p:restoredTop sz="85866" autoAdjust="0"/>
  </p:normalViewPr>
  <p:slideViewPr>
    <p:cSldViewPr snapToGrid="0">
      <p:cViewPr varScale="1">
        <p:scale>
          <a:sx n="111" d="100"/>
          <a:sy n="111" d="100"/>
        </p:scale>
        <p:origin x="138" y="2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1A7-36EB-4A15-8569-8B385C29D22A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9BC1-8759-464C-BF58-D2230E3963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149F-94D7-437C-8F70-08C388688B36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541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6607-4A05-45D0-9BAE-9C795E5CB4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87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97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733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16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931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830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357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672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155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175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901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112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264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42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43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64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399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103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8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0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59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32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190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65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40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469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1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>
            <a:fillRect/>
          </a:stretch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 userDrawn="1"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657" y="1782136"/>
            <a:ext cx="10559143" cy="4085264"/>
          </a:xfrm>
          <a:prstGeom prst="rect">
            <a:avLst/>
          </a:prstGeom>
        </p:spPr>
        <p:txBody>
          <a:bodyPr/>
          <a:lstStyle>
            <a:lvl1pPr marL="384175" indent="-384175">
              <a:buFont typeface="Wingdings" panose="05000000000000000000" pitchFamily="2" charset="2"/>
              <a:buChar char="Ø"/>
              <a:defRPr sz="2000"/>
            </a:lvl1pPr>
            <a:lvl2pPr marL="914400" indent="-384175">
              <a:buFont typeface="Wingdings" panose="05000000000000000000" pitchFamily="2" charset="2"/>
              <a:buChar char="Ø"/>
              <a:defRPr sz="1800" i="0"/>
            </a:lvl2pPr>
            <a:lvl3pPr marL="1371600" indent="-384175">
              <a:buFont typeface="Wingdings" panose="05000000000000000000" pitchFamily="2" charset="2"/>
              <a:buChar char="Ø"/>
              <a:defRPr sz="1600"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9601200" cy="684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>
              <a:fillRect/>
            </a:stretch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rgbClr val="F1F2F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t="36907" b="14356"/>
          <a:stretch>
            <a:fillRect/>
          </a:stretch>
        </p:blipFill>
        <p:spPr>
          <a:xfrm>
            <a:off x="-48002" y="-93452"/>
            <a:ext cx="12278188" cy="3366016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  <a:reflection endPos="0" dist="50800" dir="5400000" sy="-100000" algn="bl" rotWithShape="0"/>
            <a:softEdge rad="63500"/>
          </a:effectLst>
        </p:spPr>
      </p:pic>
      <p:sp>
        <p:nvSpPr>
          <p:cNvPr id="11" name="圆角矩形 10"/>
          <p:cNvSpPr/>
          <p:nvPr userDrawn="1"/>
        </p:nvSpPr>
        <p:spPr>
          <a:xfrm>
            <a:off x="0" y="3235988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 txBox="1"/>
          <p:nvPr userDrawn="1"/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0750" y="3937685"/>
            <a:ext cx="10990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Techniques for GPU Architectures with Processing-In-Memory Capabilities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93779" y="5050938"/>
            <a:ext cx="1043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:  PACT’2016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Author : Ashutosh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Pattnaik,Xulong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Tang,Adwait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Jog,Onur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Mutlu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Research unit 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Pennsylvania State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University,Carnegie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Mellon University……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1893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automatically identify the code segments to be offloaded to the GPU cores in memory?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the granularity of the code segment that is offloaded to GPU-PIM should be?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determine which code segments benefit from being executed on GPU-PIM?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concurrently schedule multiple kernels on the main GPU and the cores in memory?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efficiently distribute work between the main GPU and the PIM engine to maximize system performance, while executing each code segment on its preferred cores as much as possible?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209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the granularity of the code segment that is offloaded to GPU-PIM should be?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granularity.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offloads computation to the GPU at the kernel granularity, maintaining the same granularity for PIM execution enables low-overhead computation offloading from the CPU to both GPU-PIC and GPU-PIM.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Kernels are defined by programmer.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283CAE-996F-4C52-8A29-F6423AE1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85" y="2669075"/>
            <a:ext cx="4449585" cy="26823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6F709F-5401-4BF7-83BB-39CA2736A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345" y="2355567"/>
            <a:ext cx="3765916" cy="314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Mechanism.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8D61F5-990A-41AD-97A2-74D514A9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3" y="1473281"/>
            <a:ext cx="5845047" cy="23090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9CC605-5F27-466A-BA12-2845B0557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63" y="1473281"/>
            <a:ext cx="5845047" cy="23395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90E0DA-3962-4C09-AA80-2F8612EBC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524" y="4171406"/>
            <a:ext cx="5021677" cy="21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prediction model to enable a run time mechanism for kernel offloading.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Metrics-character the kernel affinity to GPU-PIC or GPU-PIM.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Memory intensity.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a. Memory to Compute Ratio : memory-to-compute-ratio of the instruction mix executed by that particular kernel.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b. Number of Compute Inst. 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c. Number of Memory Inst.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Parallelism.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Shared memory intensity.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F7E07C-0089-434C-B7C0-6E593623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57" y="3885673"/>
            <a:ext cx="6050804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53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Mechanism. 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prediction model to enable a run time mechanism for kernel offloading.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Metrics-character the kernel affinity to GPU-PIC or GPU-PIM.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Memory intensity.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Parallelism.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a. Number of CATs -  the number of cooperative thread arrays (CTAs) (also called work groups or thread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blocks) as a measure of the parallelism in the kernel.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b. Total Number of Threads.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c. Number of Thread Inst.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Shared memory intensity.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a. Total Number of Shared Memory Inst.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F7E07C-0089-434C-B7C0-6E593623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317" y="4054070"/>
            <a:ext cx="6050804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94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95B439E-770B-4CF2-87D7-D7E42D35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9" y="1552402"/>
            <a:ext cx="7295374" cy="251583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work—GPU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002C3F-BC71-4069-A1B2-C6E072229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305" y="981861"/>
            <a:ext cx="3566981" cy="423630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2B88C9B-C3FC-4FF8-81DC-C9D96ABFB57A}"/>
              </a:ext>
            </a:extLst>
          </p:cNvPr>
          <p:cNvCxnSpPr/>
          <p:nvPr/>
        </p:nvCxnSpPr>
        <p:spPr>
          <a:xfrm flipV="1">
            <a:off x="7366053" y="981861"/>
            <a:ext cx="1055252" cy="12477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1D90B3-BF66-481C-A56B-85043D5EA9CD}"/>
              </a:ext>
            </a:extLst>
          </p:cNvPr>
          <p:cNvCxnSpPr/>
          <p:nvPr/>
        </p:nvCxnSpPr>
        <p:spPr>
          <a:xfrm>
            <a:off x="7349275" y="2749771"/>
            <a:ext cx="1072030" cy="246839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20B6C3E-1937-4F58-BFD5-E441CB2BA4C3}"/>
              </a:ext>
            </a:extLst>
          </p:cNvPr>
          <p:cNvSpPr txBox="1"/>
          <p:nvPr/>
        </p:nvSpPr>
        <p:spPr>
          <a:xfrm>
            <a:off x="84928" y="4588355"/>
            <a:ext cx="821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GPCs, 7 or 8 TPCs/GPC, 2 SMs/TPC, up to 16 SMs/GPC,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108 SMs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FP32 CUDA Cores/SM, 6912 FP32 CUDA Cores per GPU.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third-generation Tensor Cores/SM, 432 third-generation Tensor Cores per GPU.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16K 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4byte register file per unit.</a:t>
            </a:r>
          </a:p>
        </p:txBody>
      </p:sp>
    </p:spTree>
    <p:extLst>
      <p:ext uri="{BB962C8B-B14F-4D97-AF65-F5344CB8AC3E}">
        <p14:creationId xmlns:p14="http://schemas.microsoft.com/office/powerpoint/2010/main" val="304575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914749"/>
                <a:ext cx="121920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 Offloading Mechanism. </a:t>
                </a:r>
              </a:p>
              <a:p>
                <a:pPr marL="742950" lvl="1" indent="-285750">
                  <a:buSzPct val="60000"/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prediction model to enable a run time mechanism for kernel offloading.</a:t>
                </a:r>
              </a:p>
              <a:p>
                <a:pPr marL="1200150" lvl="2" indent="-285750"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 for Affinity Prediction.</a:t>
                </a: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SzPct val="60000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𝐺𝑃𝑈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𝑃𝐼𝐶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lvl="3">
                  <a:buSzPct val="60000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𝐺𝑃𝑈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𝑃𝐼𝑀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749"/>
                <a:ext cx="12192000" cy="3970318"/>
              </a:xfrm>
              <a:prstGeom prst="rect">
                <a:avLst/>
              </a:prstGeom>
              <a:blipFill>
                <a:blip r:embed="rId3"/>
                <a:stretch>
                  <a:fillRect l="-300" t="-768" b="-1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83C5E37-440D-47F4-BF51-028211F78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580" y="1866739"/>
            <a:ext cx="6324652" cy="2076087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FE0AFE96-7D46-4C07-BB36-07390C6738FC}"/>
              </a:ext>
            </a:extLst>
          </p:cNvPr>
          <p:cNvSpPr txBox="1"/>
          <p:nvPr/>
        </p:nvSpPr>
        <p:spPr>
          <a:xfrm>
            <a:off x="0" y="48051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set and test set.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Randomly sample 60%(15) of the 25 GPGPU applications which consist 82 unique kernels as train set.</a:t>
            </a:r>
          </a:p>
          <a:p>
            <a:pPr lvl="3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Using 40%(10) of the 25 GPGPU applications which consist 42 unique kernels as test set.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40ED89D9-AEF8-4D1F-A83B-5B9576DA993C}"/>
              </a:ext>
            </a:extLst>
          </p:cNvPr>
          <p:cNvSpPr txBox="1"/>
          <p:nvPr/>
        </p:nvSpPr>
        <p:spPr>
          <a:xfrm>
            <a:off x="0" y="566369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: 83%.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affecting accuracy : Cache effects and branch divergence which have heavily runtime-dependence characters.</a:t>
            </a:r>
          </a:p>
        </p:txBody>
      </p:sp>
    </p:spTree>
    <p:extLst>
      <p:ext uri="{BB962C8B-B14F-4D97-AF65-F5344CB8AC3E}">
        <p14:creationId xmlns:p14="http://schemas.microsoft.com/office/powerpoint/2010/main" val="405894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Mechanism. 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prediction model to enable a run time mechanism for kernel offloading.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for Affinity Prediction.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9AB426-10A3-4B17-B742-67E2A28BADE6}"/>
                  </a:ext>
                </a:extLst>
              </p:cNvPr>
              <p:cNvSpPr txBox="1"/>
              <p:nvPr/>
            </p:nvSpPr>
            <p:spPr>
              <a:xfrm>
                <a:off x="5497089" y="1838078"/>
                <a:ext cx="6593746" cy="314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I:Memory intensity.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Memory to Compute Ratio = L :≤ 0.2, 0.2 &lt; M ≤ 0.3, H :&gt; 0.3.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II: Parallelism.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pt-BR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CTAs = L :≤ 64, 64 &lt; M ≤ 1024, H :&gt; 1024.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III: Shared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memory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intensity.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Total no. of Shared Mem. Inst. = L :≤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 :&gt;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B:True affinity of the kernel.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Y: GPU-PIM, N: GPU-PIC.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C:Major reasons for affinity.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D:Affinity prediction.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Y: GPU-PIM, N: GPU-PIC.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9AB426-10A3-4B17-B742-67E2A28B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089" y="1838078"/>
                <a:ext cx="6593746" cy="3142399"/>
              </a:xfrm>
              <a:prstGeom prst="rect">
                <a:avLst/>
              </a:prstGeom>
              <a:blipFill>
                <a:blip r:embed="rId3"/>
                <a:stretch>
                  <a:fillRect l="-833" t="-1165" r="-370" b="-2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2BE7E1A-D8B8-458D-BD30-7119F033F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" y="1838078"/>
            <a:ext cx="5203791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0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 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prediction model to enable a run time mechanism for kernel offloading.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for Affinity Prediction.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9AB426-10A3-4B17-B742-67E2A28BADE6}"/>
                  </a:ext>
                </a:extLst>
              </p:cNvPr>
              <p:cNvSpPr txBox="1"/>
              <p:nvPr/>
            </p:nvSpPr>
            <p:spPr>
              <a:xfrm>
                <a:off x="5497089" y="1838078"/>
                <a:ext cx="6593746" cy="314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I:Memory intensity.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Memory to Compute Ratio = L :≤ 0.2, 0.2 &lt; M ≤ 0.3, H :&gt; 0.3.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II: Parallelism.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pt-BR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CTAs = L :≤ 64, 64 &lt; M ≤ 1024, H :&gt; 1024.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III: Shared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memory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intensity.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Total no. of Shared Mem. Inst. = L :≤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 :&gt;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B:True affinity of the kernel.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Y: GPU-PIM, N: GPU-PIC.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C:Major reasons for affinity.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D:Affinity prediction.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Y: GPU-PIM, N: GPU-PIC.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9AB426-10A3-4B17-B742-67E2A28B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089" y="1838078"/>
                <a:ext cx="6593746" cy="3142399"/>
              </a:xfrm>
              <a:prstGeom prst="rect">
                <a:avLst/>
              </a:prstGeom>
              <a:blipFill>
                <a:blip r:embed="rId3"/>
                <a:stretch>
                  <a:fillRect l="-833" t="-1165" r="-370" b="-2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ADE6CB5-09F9-4338-A951-D089EB43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9" y="1811274"/>
            <a:ext cx="4513816" cy="47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 Mechanism. 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prediction model to enable a run time mechanism for kernel offloading.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to Source Translation : Computing the values of static metrics.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 Runtime : Getting the dynamic metrics.</a:t>
            </a: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SzPct val="600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0D0FCD-35A9-43E1-981E-46FB4C49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12" y="1940039"/>
            <a:ext cx="7650737" cy="11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1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537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can greatly alleviate the performance and energy penalties of data transfers from/to main memory. 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architectures and applications, where main memory bandwidth is a critical bottleneck, can benefit from the use of PIM.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7F7C1BC-233B-4CE0-8048-CB5355B6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5" y="2723102"/>
            <a:ext cx="5533371" cy="23636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B2040C-F202-4F19-9A52-52FD82E99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814" y="2622430"/>
            <a:ext cx="5569701" cy="22629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kernel management. 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894CC36-21C2-49DE-BE30-0CA33B742A80}"/>
              </a:ext>
            </a:extLst>
          </p:cNvPr>
          <p:cNvSpPr txBox="1"/>
          <p:nvPr/>
        </p:nvSpPr>
        <p:spPr>
          <a:xfrm>
            <a:off x="0" y="493407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key pieces of information.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Kernel-level dependence information to identify independent kernels.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Affinity of each kernel.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 prediction for each kernel.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0F761C-C116-4428-A0C7-25DC83001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9"/>
          <a:stretch/>
        </p:blipFill>
        <p:spPr>
          <a:xfrm>
            <a:off x="0" y="1528277"/>
            <a:ext cx="5538651" cy="34386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EBBF7E-CA0C-40D5-BBFC-31BC7BE3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328" y="1768901"/>
            <a:ext cx="5834574" cy="28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07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kernel management.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Kernel-level dependence information to identify independent kernels.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the dependence graph of an application for a given input by profiling the application’s execution to determine the correct and complete set of read-after-write (RAW) dependencies across the kernels.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Affinity Information.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 Information.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9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kernel management.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 Prediction Model.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model.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: 77% and 80% on the test set for GPU-PIC and GPU-PIM.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D2084B-18D1-4D4A-AFD5-0A43D4EB9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38" y="1963854"/>
            <a:ext cx="5917746" cy="175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4C3AE1-532A-48B3-BBDF-AD2AD7424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05" y="4138427"/>
            <a:ext cx="5917746" cy="9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0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work—Technique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kernel management.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Implementation.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FBB84B8-2F0A-410E-B1C6-BB02D83EC5AE}"/>
              </a:ext>
            </a:extLst>
          </p:cNvPr>
          <p:cNvGrpSpPr/>
          <p:nvPr/>
        </p:nvGrpSpPr>
        <p:grpSpPr>
          <a:xfrm>
            <a:off x="371808" y="1647167"/>
            <a:ext cx="5423914" cy="1961243"/>
            <a:chOff x="2625920" y="1751325"/>
            <a:chExt cx="6788320" cy="238639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8B43364-0DF7-43DD-A10D-2ABB49594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5920" y="1751325"/>
              <a:ext cx="5982218" cy="85351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BF87407-99F9-4BC8-92F2-E8520F6C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2641" y="3082760"/>
              <a:ext cx="4281599" cy="1054961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84AF92E-7952-4508-89A2-964FED14A246}"/>
                </a:ext>
              </a:extLst>
            </p:cNvPr>
            <p:cNvCxnSpPr/>
            <p:nvPr/>
          </p:nvCxnSpPr>
          <p:spPr>
            <a:xfrm flipH="1">
              <a:off x="5232491" y="2487372"/>
              <a:ext cx="1184365" cy="6966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B08B3EF-7542-4EEE-87FD-B0E49F834799}"/>
                </a:ext>
              </a:extLst>
            </p:cNvPr>
            <p:cNvCxnSpPr/>
            <p:nvPr/>
          </p:nvCxnSpPr>
          <p:spPr>
            <a:xfrm>
              <a:off x="7498080" y="2480754"/>
              <a:ext cx="1916160" cy="7099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1E49C2B-D855-43B8-8010-936D9831F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278" y="1733194"/>
            <a:ext cx="5423914" cy="33916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38E19E-0C8C-4894-BB2E-8905E040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8" y="3608410"/>
            <a:ext cx="5308753" cy="26336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713F5C-4EA7-4949-96A1-04AEB7CC17C7}"/>
              </a:ext>
            </a:extLst>
          </p:cNvPr>
          <p:cNvSpPr txBox="1"/>
          <p:nvPr/>
        </p:nvSpPr>
        <p:spPr>
          <a:xfrm>
            <a:off x="371808" y="6190921"/>
            <a:ext cx="561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t1+t2&gt;t3 then offload the kernel to another processing unit.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68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Implementation.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 : GPGPU-Sim.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DEB246-6FEF-49F0-8B39-D24FD9D1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807" y="2221624"/>
            <a:ext cx="5600255" cy="365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1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474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Kernel offloading.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performance and energy efficiency of the testing set applications by 25% and 28%.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1F29C0-38E1-490D-8818-8AD8E7FF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6" y="1555891"/>
            <a:ext cx="10084816" cy="2422241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F667485E-7CA9-4273-99CD-6CFB87A12472}"/>
              </a:ext>
            </a:extLst>
          </p:cNvPr>
          <p:cNvSpPr txBox="1"/>
          <p:nvPr/>
        </p:nvSpPr>
        <p:spPr>
          <a:xfrm>
            <a:off x="0" y="40904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execution time of GPU-PIM and GPU-PIC.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8D6722-C37D-44E3-BA36-BDDAC677C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415" y="4619274"/>
            <a:ext cx="5091303" cy="171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45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914749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Effects of Concurrent Kernel Management.</a:t>
                </a:r>
              </a:p>
              <a:p>
                <a:pPr marL="742950" lvl="1" indent="-285750">
                  <a:buSzPct val="60000"/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Increasing the performance and energy efficiency of the testing set applications by 42%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4%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27</m:t>
                    </m:r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%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2%.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749"/>
                <a:ext cx="12192000" cy="923330"/>
              </a:xfrm>
              <a:prstGeom prst="rect">
                <a:avLst/>
              </a:prstGeom>
              <a:blipFill>
                <a:blip r:embed="rId3"/>
                <a:stretch>
                  <a:fillRect l="-300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2">
            <a:extLst>
              <a:ext uri="{FF2B5EF4-FFF2-40B4-BE49-F238E27FC236}">
                <a16:creationId xmlns:a16="http://schemas.microsoft.com/office/drawing/2014/main" id="{F667485E-7CA9-4273-99CD-6CFB87A12472}"/>
              </a:ext>
            </a:extLst>
          </p:cNvPr>
          <p:cNvSpPr txBox="1"/>
          <p:nvPr/>
        </p:nvSpPr>
        <p:spPr>
          <a:xfrm>
            <a:off x="0" y="40904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kernels are concurrently running on GPU-PIM and GPU-PIC.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03C0F4-B765-4E90-B69A-D34DCF35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1" y="1598863"/>
            <a:ext cx="9826105" cy="21783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D21A7C-49AE-4A36-AD3B-643D0974F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566" y="4461362"/>
            <a:ext cx="5137334" cy="19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0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537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can greatly alleviate the performance and energy penalties of data transfers from/to main memory. 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architectures and applications, where main memory bandwidth is a critical bottleneck, can benefit from the use of PIM.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627CC14-D36B-490C-9157-2017246B6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03362"/>
              </p:ext>
            </p:extLst>
          </p:nvPr>
        </p:nvGraphicFramePr>
        <p:xfrm>
          <a:off x="6337276" y="2054812"/>
          <a:ext cx="4825305" cy="43114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9574">
                  <a:extLst>
                    <a:ext uri="{9D8B030D-6E8A-4147-A177-3AD203B41FA5}">
                      <a16:colId xmlns:a16="http://schemas.microsoft.com/office/drawing/2014/main" val="307465359"/>
                    </a:ext>
                  </a:extLst>
                </a:gridCol>
                <a:gridCol w="761047">
                  <a:extLst>
                    <a:ext uri="{9D8B030D-6E8A-4147-A177-3AD203B41FA5}">
                      <a16:colId xmlns:a16="http://schemas.microsoft.com/office/drawing/2014/main" val="3240351594"/>
                    </a:ext>
                  </a:extLst>
                </a:gridCol>
                <a:gridCol w="3404684">
                  <a:extLst>
                    <a:ext uri="{9D8B030D-6E8A-4147-A177-3AD203B41FA5}">
                      <a16:colId xmlns:a16="http://schemas.microsoft.com/office/drawing/2014/main" val="3026018261"/>
                    </a:ext>
                  </a:extLst>
                </a:gridCol>
              </a:tblGrid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算法名称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043230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BFS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广度优先搜索算法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3372699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BICG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双共轭梯度法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8467071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BLK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Black-Scholes</a:t>
                      </a:r>
                      <a:r>
                        <a:rPr lang="zh-CN" sz="1050" kern="100">
                          <a:effectLst/>
                        </a:rPr>
                        <a:t>偏微分方程数值求解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9896145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CCL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连通分量标记算法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6969858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CONV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rgbClr val="FF0000"/>
                          </a:solidFill>
                          <a:effectLst/>
                        </a:rPr>
                        <a:t>卷积算法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7039316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CORR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相关系数函数求解算法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9865676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FDTD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时域有限差分法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9990740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GRAM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字符串模糊匹配算法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9977687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LUH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数字校验算法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850765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MVT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rgbClr val="FF0000"/>
                          </a:solidFill>
                          <a:effectLst/>
                        </a:rPr>
                        <a:t>矩阵向量乘积与转置算法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2923777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pagerank</a:t>
                      </a:r>
                      <a:r>
                        <a:rPr lang="zh-CN" sz="1050" kern="100">
                          <a:effectLst/>
                        </a:rPr>
                        <a:t>算法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6590112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RED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随机早期检测算法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7130406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SCP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联邦拜占庭算法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5878333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SLA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服务等级协议算法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163596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STRM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1430183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APSP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所有对最短路径算法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9654647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CFD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计算流体动力学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7962256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CONS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3707475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FWT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快速沃尔什变换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2067667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GUPS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8968459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LIB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Libor</a:t>
                      </a:r>
                      <a:r>
                        <a:rPr lang="zh-CN" sz="1050" kern="100">
                          <a:effectLst/>
                        </a:rPr>
                        <a:t>市场模型的</a:t>
                      </a:r>
                      <a:r>
                        <a:rPr lang="en-US" sz="1050" kern="100">
                          <a:effectLst/>
                        </a:rPr>
                        <a:t>Monte Carlo</a:t>
                      </a:r>
                      <a:r>
                        <a:rPr lang="zh-CN" sz="1050" kern="100">
                          <a:effectLst/>
                        </a:rPr>
                        <a:t>控制变量加速方法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6727992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MST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最小生成树算法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80453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PVC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6107530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压缩感知中一种非常重要的贪婪算法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7029262"/>
                  </a:ext>
                </a:extLst>
              </a:tr>
              <a:tr h="1658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TRA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0865112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5DF89EA0-4293-45D7-9EE2-9187EE33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3" y="2713340"/>
            <a:ext cx="5533371" cy="23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6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work—HMC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491705" y="905379"/>
            <a:ext cx="1268370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SzPct val="100000"/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 &amp; Price &amp; JEDEC Standard. </a:t>
            </a: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DAB1A6-DBB4-4ECC-81DE-93BAC6807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4"/>
          <a:stretch/>
        </p:blipFill>
        <p:spPr>
          <a:xfrm>
            <a:off x="549607" y="2015454"/>
            <a:ext cx="4372829" cy="28270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506FBC-D631-4252-BF4E-F1AE1FA7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284" y="1595701"/>
            <a:ext cx="4767953" cy="39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4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work—HBM vs HMC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491705" y="905379"/>
            <a:ext cx="1268370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SzPct val="100000"/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 &amp; Price &amp; JEDEC Standard. </a:t>
            </a:r>
          </a:p>
          <a:p>
            <a:pPr marL="1200150" lvl="2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JEDEC-Joint Electron Device Engineering Council.</a:t>
            </a: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6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219B94-4749-481D-BC91-F9B4B3B89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6" y="3429000"/>
            <a:ext cx="5540220" cy="28272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3CD7D4-A384-4C09-B2AC-B231AC16D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325" y="2067517"/>
            <a:ext cx="6537675" cy="433171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71BF9B9-B4E9-4763-AFAE-2866AE6586C5}"/>
              </a:ext>
            </a:extLst>
          </p:cNvPr>
          <p:cNvGrpSpPr/>
          <p:nvPr/>
        </p:nvGrpSpPr>
        <p:grpSpPr>
          <a:xfrm>
            <a:off x="1205124" y="1477101"/>
            <a:ext cx="2887071" cy="1951899"/>
            <a:chOff x="940166" y="2071823"/>
            <a:chExt cx="2887071" cy="195189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AFC2860-6C5B-4AE6-B0A3-64E5000DC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166" y="2071823"/>
              <a:ext cx="2887071" cy="195189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00EF1C6-0CD7-4196-AB70-3B8E0FFD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2825" y="3703654"/>
              <a:ext cx="594412" cy="3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62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95B439E-770B-4CF2-87D7-D7E42D35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9" y="1552402"/>
            <a:ext cx="7295374" cy="251583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work—GPU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002C3F-BC71-4069-A1B2-C6E072229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305" y="981861"/>
            <a:ext cx="3566981" cy="423630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2B88C9B-C3FC-4FF8-81DC-C9D96ABFB57A}"/>
              </a:ext>
            </a:extLst>
          </p:cNvPr>
          <p:cNvCxnSpPr/>
          <p:nvPr/>
        </p:nvCxnSpPr>
        <p:spPr>
          <a:xfrm flipV="1">
            <a:off x="7366053" y="981861"/>
            <a:ext cx="1055252" cy="12477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1D90B3-BF66-481C-A56B-85043D5EA9CD}"/>
              </a:ext>
            </a:extLst>
          </p:cNvPr>
          <p:cNvCxnSpPr/>
          <p:nvPr/>
        </p:nvCxnSpPr>
        <p:spPr>
          <a:xfrm>
            <a:off x="7349275" y="2749771"/>
            <a:ext cx="1072030" cy="246839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20B6C3E-1937-4F58-BFD5-E441CB2BA4C3}"/>
              </a:ext>
            </a:extLst>
          </p:cNvPr>
          <p:cNvSpPr txBox="1"/>
          <p:nvPr/>
        </p:nvSpPr>
        <p:spPr>
          <a:xfrm>
            <a:off x="84928" y="4588355"/>
            <a:ext cx="821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GPCs, 7 or 8 TPCs/GPC, 2 SMs/TPC, up to 16 SMs/GPC,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108 SMs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FP32 CUDA Cores/SM, 6912 FP32 CUDA Cores per GPU.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third-generation Tensor Cores/SM, 432 third-generation Tensor Cores per GPU.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16K 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4byte register file per unit.</a:t>
            </a:r>
          </a:p>
        </p:txBody>
      </p:sp>
    </p:spTree>
    <p:extLst>
      <p:ext uri="{BB962C8B-B14F-4D97-AF65-F5344CB8AC3E}">
        <p14:creationId xmlns:p14="http://schemas.microsoft.com/office/powerpoint/2010/main" val="198677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work—GPU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img-blog.csdnimg.cn/20200528182006951.png?x-oss-process=image/watermark,type_ZmFuZ3poZW5naGVpdGk,shadow_10,text_aHR0cHM6Ly9ibG9nLmNzZG4ubmV0L2hhbjI1MjkzODYxNjE=,size_16,color_FFFFFF,t_70">
            <a:extLst>
              <a:ext uri="{FF2B5EF4-FFF2-40B4-BE49-F238E27FC236}">
                <a16:creationId xmlns:a16="http://schemas.microsoft.com/office/drawing/2014/main" id="{9C471E07-B9DB-4FA3-826E-80A5943EE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7"/>
          <a:stretch/>
        </p:blipFill>
        <p:spPr bwMode="auto">
          <a:xfrm>
            <a:off x="280390" y="904222"/>
            <a:ext cx="11336337" cy="587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4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work—Problem &amp; Motivation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B82A24CE-AA5A-4088-9F87-1C593C56723D}"/>
              </a:ext>
            </a:extLst>
          </p:cNvPr>
          <p:cNvSpPr txBox="1"/>
          <p:nvPr/>
        </p:nvSpPr>
        <p:spPr>
          <a:xfrm>
            <a:off x="0" y="91814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GPU-PIC and GPU-PIM architectures are quite different in terms of their ability to cater to applications with varying computation and memory demands.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Offloading a compute-bound GPGPU application onto GPU-PIC. 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Offloading a memory-bound GPGPU application onto GPU-PIM.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1D896F-F79B-4782-B66E-9C19C8CB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153" y="2702592"/>
            <a:ext cx="5448772" cy="2888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work—Solution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886970"/>
            <a:ext cx="12187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Proposing two new runtime techniques.</a:t>
            </a:r>
          </a:p>
          <a:p>
            <a:pPr marL="914400" lvl="1" indent="-45720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Offloading.</a:t>
            </a:r>
          </a:p>
          <a:p>
            <a:pPr marL="914400" lvl="1" indent="-45720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Kernel Management.</a:t>
            </a:r>
          </a:p>
        </p:txBody>
      </p:sp>
    </p:spTree>
    <p:extLst>
      <p:ext uri="{BB962C8B-B14F-4D97-AF65-F5344CB8AC3E}">
        <p14:creationId xmlns:p14="http://schemas.microsoft.com/office/powerpoint/2010/main" val="60476622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9417</TotalTime>
  <Words>1576</Words>
  <Application>Microsoft Office PowerPoint</Application>
  <PresentationFormat>宽屏</PresentationFormat>
  <Paragraphs>323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等线</vt:lpstr>
      <vt:lpstr>黑体</vt:lpstr>
      <vt:lpstr>宋体</vt:lpstr>
      <vt:lpstr>微软雅黑</vt:lpstr>
      <vt:lpstr>Arial</vt:lpstr>
      <vt:lpstr>Arial Black</vt:lpstr>
      <vt:lpstr>Calibri</vt:lpstr>
      <vt:lpstr>Cambria Math</vt:lpstr>
      <vt:lpstr>Franklin Gothic Book</vt:lpstr>
      <vt:lpstr>Times New Roman</vt:lpstr>
      <vt:lpstr>Wingdings</vt:lpstr>
      <vt:lpstr>Crop</vt:lpstr>
      <vt:lpstr>PowerPoint 演示文稿</vt:lpstr>
      <vt:lpstr>Research work—Background</vt:lpstr>
      <vt:lpstr>Research work—Background</vt:lpstr>
      <vt:lpstr>Research work—HMC</vt:lpstr>
      <vt:lpstr>Research work—HBM vs HMC</vt:lpstr>
      <vt:lpstr>Research work—GPU</vt:lpstr>
      <vt:lpstr>Research work—GPU</vt:lpstr>
      <vt:lpstr>Research work—Problem &amp; Motivation</vt:lpstr>
      <vt:lpstr>Research work—Solution</vt:lpstr>
      <vt:lpstr>Research work—Challenge</vt:lpstr>
      <vt:lpstr>Research work—Technique</vt:lpstr>
      <vt:lpstr>Research work—Technique</vt:lpstr>
      <vt:lpstr>Research work—Technique</vt:lpstr>
      <vt:lpstr>Research work—Technique</vt:lpstr>
      <vt:lpstr>Research work—GPU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work—Technique</vt:lpstr>
      <vt:lpstr>Research work—Evaluation</vt:lpstr>
      <vt:lpstr>Research work—Evaluation</vt:lpstr>
      <vt:lpstr>Research work—Evaluation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Exploration for Multiple Level Cell based Non-volatile FPGAs</dc:title>
  <dc:creator>sdu_lk</dc:creator>
  <cp:lastModifiedBy>xikun jiang</cp:lastModifiedBy>
  <cp:revision>1064</cp:revision>
  <cp:lastPrinted>2021-05-18T05:46:40Z</cp:lastPrinted>
  <dcterms:created xsi:type="dcterms:W3CDTF">2017-10-16T12:06:00Z</dcterms:created>
  <dcterms:modified xsi:type="dcterms:W3CDTF">2022-04-19T13:03:08Z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